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261" r:id="rId4"/>
    <p:sldId id="257" r:id="rId5"/>
    <p:sldId id="256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9CB1-D4E9-4F91-90A1-6FB325E9BE15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D5DF3-AEE4-4387-81CE-6DC9687ED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1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1687E-6877-4714-9961-F5969AA05EC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52C-E09D-419C-9061-3915FA2D05D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EC-4E39-47C5-B07F-9D5E309D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4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52C-E09D-419C-9061-3915FA2D05D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EC-4E39-47C5-B07F-9D5E309D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9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52C-E09D-419C-9061-3915FA2D05D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EC-4E39-47C5-B07F-9D5E309D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4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52C-E09D-419C-9061-3915FA2D05D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EC-4E39-47C5-B07F-9D5E309D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5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52C-E09D-419C-9061-3915FA2D05D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EC-4E39-47C5-B07F-9D5E309D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52C-E09D-419C-9061-3915FA2D05D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EC-4E39-47C5-B07F-9D5E309D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8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52C-E09D-419C-9061-3915FA2D05D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EC-4E39-47C5-B07F-9D5E309D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52C-E09D-419C-9061-3915FA2D05D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EC-4E39-47C5-B07F-9D5E309D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8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52C-E09D-419C-9061-3915FA2D05D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EC-4E39-47C5-B07F-9D5E309D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4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52C-E09D-419C-9061-3915FA2D05D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EC-4E39-47C5-B07F-9D5E309D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0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952C-E09D-419C-9061-3915FA2D05D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8EC-4E39-47C5-B07F-9D5E309D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7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3952C-E09D-419C-9061-3915FA2D05D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E8EC-4E39-47C5-B07F-9D5E309D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6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5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Mortality </a:t>
            </a:r>
            <a:r>
              <a:rPr lang="en-US" b="1" dirty="0"/>
              <a:t>by Gelatinous Zooplankton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26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Goals: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estimate predation rates of </a:t>
            </a:r>
            <a:r>
              <a:rPr lang="en-US" i="1" dirty="0" smtClean="0"/>
              <a:t>Mnemiopsis </a:t>
            </a:r>
            <a:r>
              <a:rPr lang="en-US" i="1" dirty="0" err="1"/>
              <a:t>leidyi</a:t>
            </a:r>
            <a:r>
              <a:rPr lang="en-US" i="1" dirty="0"/>
              <a:t> </a:t>
            </a:r>
            <a:r>
              <a:rPr lang="en-US" i="1" dirty="0" smtClean="0"/>
              <a:t>Chrysaora </a:t>
            </a:r>
            <a:r>
              <a:rPr lang="en-US" i="1" dirty="0"/>
              <a:t>quinquecirrha </a:t>
            </a:r>
            <a:r>
              <a:rPr lang="en-US" dirty="0"/>
              <a:t>from depth-specific</a:t>
            </a:r>
          </a:p>
          <a:p>
            <a:pPr marL="0" indent="0">
              <a:buNone/>
            </a:pPr>
            <a:r>
              <a:rPr lang="en-US" dirty="0" smtClean="0"/>
              <a:t>Tucker Trawls</a:t>
            </a:r>
            <a:endParaRPr lang="en-US" dirty="0"/>
          </a:p>
        </p:txBody>
      </p:sp>
      <p:pic>
        <p:nvPicPr>
          <p:cNvPr id="4098" name="Picture 2" descr="C:\Users\md368\Documents\Work\DeZoZoo Chesapeake Hypoxia\Pictures\Criuse May 2010\IMG_0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06" y="2438400"/>
            <a:ext cx="55879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5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28601"/>
            <a:ext cx="8229600" cy="1143000"/>
          </a:xfrm>
        </p:spPr>
        <p:txBody>
          <a:bodyPr/>
          <a:lstStyle/>
          <a:p>
            <a:r>
              <a:rPr lang="en-US" b="1" dirty="0" smtClean="0"/>
              <a:t>Predation Rate Calculations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18366" y="1600200"/>
            <a:ext cx="89896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Estimate individual </a:t>
            </a:r>
            <a:r>
              <a:rPr lang="en-US" sz="2400" dirty="0"/>
              <a:t>ingestion rates </a:t>
            </a:r>
            <a:r>
              <a:rPr lang="en-US" sz="2400" dirty="0" smtClean="0"/>
              <a:t>for Mnemiopsis</a:t>
            </a:r>
          </a:p>
          <a:p>
            <a:r>
              <a:rPr lang="en-US" sz="2400" dirty="0" smtClean="0"/>
              <a:t>      using Purcell et al. 2001:</a:t>
            </a:r>
          </a:p>
          <a:p>
            <a:endParaRPr lang="en-US" sz="10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Mnem</a:t>
            </a:r>
            <a:r>
              <a:rPr lang="en-US" sz="2400" dirty="0" smtClean="0"/>
              <a:t> </a:t>
            </a:r>
            <a:r>
              <a:rPr lang="en-US" sz="2400" dirty="0"/>
              <a:t>=11.22X </a:t>
            </a:r>
            <a:r>
              <a:rPr lang="en-US" sz="2400" baseline="30000" dirty="0" smtClean="0"/>
              <a:t>0.5413</a:t>
            </a:r>
            <a:endParaRPr lang="en-US" sz="2400" dirty="0"/>
          </a:p>
          <a:p>
            <a:r>
              <a:rPr lang="en-US" sz="2400" dirty="0" smtClean="0"/>
              <a:t>	where </a:t>
            </a:r>
            <a:r>
              <a:rPr lang="en-US" sz="2400" dirty="0"/>
              <a:t>X is ctenophore </a:t>
            </a:r>
            <a:r>
              <a:rPr lang="en-US" sz="2400" dirty="0" smtClean="0"/>
              <a:t>wet weight </a:t>
            </a:r>
            <a:r>
              <a:rPr lang="en-US" sz="2400" dirty="0"/>
              <a:t>(g) and </a:t>
            </a:r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Mnem</a:t>
            </a:r>
            <a:r>
              <a:rPr lang="en-US" sz="2400" dirty="0" smtClean="0"/>
              <a:t> </a:t>
            </a:r>
            <a:r>
              <a:rPr lang="en-US" sz="2400" dirty="0"/>
              <a:t>is the volume of </a:t>
            </a:r>
            <a:r>
              <a:rPr lang="en-US" sz="2400" i="1" dirty="0"/>
              <a:t>A. </a:t>
            </a:r>
            <a:r>
              <a:rPr lang="en-US" sz="2400" i="1" dirty="0" err="1"/>
              <a:t>tonsa</a:t>
            </a:r>
            <a:r>
              <a:rPr lang="en-US" sz="2400" i="1" dirty="0"/>
              <a:t> </a:t>
            </a:r>
            <a:r>
              <a:rPr lang="en-US" sz="2400" dirty="0"/>
              <a:t>cleared </a:t>
            </a:r>
            <a:endParaRPr lang="en-US" sz="2400" dirty="0" smtClean="0"/>
          </a:p>
          <a:p>
            <a:r>
              <a:rPr lang="en-US" sz="2400" dirty="0" smtClean="0"/>
              <a:t>	(liters cleared ctenophore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d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2) Estimate population </a:t>
            </a:r>
            <a:r>
              <a:rPr lang="en-US" sz="2400" dirty="0"/>
              <a:t>clearance rate (liters </a:t>
            </a:r>
            <a:r>
              <a:rPr lang="en-US" sz="2400" dirty="0" smtClean="0"/>
              <a:t>cleared m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en-US" sz="2400" baseline="30000" dirty="0"/>
              <a:t>-1</a:t>
            </a:r>
            <a:r>
              <a:rPr lang="en-US" sz="2400" dirty="0"/>
              <a:t>) </a:t>
            </a:r>
            <a:r>
              <a:rPr lang="en-US" sz="2400" dirty="0" smtClean="0"/>
              <a:t>by </a:t>
            </a:r>
            <a:r>
              <a:rPr lang="en-US" sz="2400" dirty="0"/>
              <a:t>multiplying </a:t>
            </a:r>
            <a:r>
              <a:rPr lang="en-US" sz="2400" dirty="0" err="1"/>
              <a:t>C</a:t>
            </a:r>
            <a:r>
              <a:rPr lang="en-US" sz="2400" baseline="-25000" dirty="0" err="1"/>
              <a:t>mnem</a:t>
            </a:r>
            <a:r>
              <a:rPr lang="en-US" sz="2400" dirty="0"/>
              <a:t> by </a:t>
            </a:r>
            <a:r>
              <a:rPr lang="en-US" sz="2400" dirty="0" smtClean="0"/>
              <a:t>ctenophore </a:t>
            </a:r>
            <a:r>
              <a:rPr lang="en-US" sz="2400" dirty="0"/>
              <a:t>density </a:t>
            </a:r>
            <a:r>
              <a:rPr lang="en-US" sz="2400" dirty="0" smtClean="0"/>
              <a:t>(</a:t>
            </a:r>
            <a:r>
              <a:rPr lang="en-US" sz="2400" dirty="0"/>
              <a:t>no. 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22" y="1"/>
            <a:ext cx="179145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1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d368\Documents\Work\Pictures\Jellies\ecoastseanett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925" y="0"/>
            <a:ext cx="221298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950" y="457200"/>
            <a:ext cx="6483926" cy="69273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Predation Rate Calculations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56950" y="1597098"/>
            <a:ext cx="682452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Estimate individual sea </a:t>
            </a:r>
            <a:r>
              <a:rPr lang="en-US" sz="2400" dirty="0"/>
              <a:t>nettle ingestion rate </a:t>
            </a:r>
            <a:r>
              <a:rPr lang="en-US" sz="2400" dirty="0" smtClean="0"/>
              <a:t>using Purcell (1992</a:t>
            </a:r>
            <a:r>
              <a:rPr lang="en-US" sz="2400" dirty="0"/>
              <a:t>) </a:t>
            </a:r>
            <a:r>
              <a:rPr lang="en-US" sz="2400" dirty="0" smtClean="0"/>
              <a:t>equation: </a:t>
            </a:r>
          </a:p>
          <a:p>
            <a:endParaRPr lang="en-US" sz="1000" dirty="0"/>
          </a:p>
          <a:p>
            <a:r>
              <a:rPr lang="en-US" sz="2400" dirty="0" err="1" smtClean="0"/>
              <a:t>log</a:t>
            </a:r>
            <a:r>
              <a:rPr lang="en-US" sz="2400" i="1" dirty="0" err="1" smtClean="0"/>
              <a:t>Y</a:t>
            </a:r>
            <a:r>
              <a:rPr lang="en-US" sz="2400" i="1" dirty="0" smtClean="0"/>
              <a:t> </a:t>
            </a:r>
            <a:r>
              <a:rPr lang="en-US" sz="2400" dirty="0"/>
              <a:t>=0.85log </a:t>
            </a:r>
            <a:r>
              <a:rPr lang="en-US" sz="2400" i="1" dirty="0"/>
              <a:t>X</a:t>
            </a:r>
            <a:r>
              <a:rPr lang="en-US" sz="2400" dirty="0"/>
              <a:t>1 +1.43log </a:t>
            </a:r>
            <a:r>
              <a:rPr lang="en-US" sz="2400" i="1" dirty="0"/>
              <a:t>X </a:t>
            </a:r>
            <a:r>
              <a:rPr lang="en-US" sz="2400" dirty="0"/>
              <a:t>2 +3.96log </a:t>
            </a:r>
            <a:r>
              <a:rPr lang="en-US" sz="2400" i="1" dirty="0"/>
              <a:t>X</a:t>
            </a:r>
            <a:r>
              <a:rPr lang="en-US" sz="2400" dirty="0"/>
              <a:t>3 −6.43, </a:t>
            </a:r>
            <a:endParaRPr lang="en-US" sz="2400" dirty="0" smtClean="0"/>
          </a:p>
          <a:p>
            <a:endParaRPr lang="en-US" sz="1000" dirty="0"/>
          </a:p>
          <a:p>
            <a:r>
              <a:rPr lang="en-US" sz="2400" dirty="0" smtClean="0"/>
              <a:t>where </a:t>
            </a:r>
            <a:r>
              <a:rPr lang="en-US" sz="2400" i="1" dirty="0"/>
              <a:t>Y </a:t>
            </a:r>
            <a:r>
              <a:rPr lang="en-US" sz="2400" dirty="0" smtClean="0"/>
              <a:t>is copepods </a:t>
            </a:r>
            <a:r>
              <a:rPr lang="en-US" sz="2400" dirty="0"/>
              <a:t>eaten (no. medusa</a:t>
            </a:r>
            <a:r>
              <a:rPr lang="en-US" sz="2400" baseline="30000" dirty="0"/>
              <a:t>-1</a:t>
            </a:r>
            <a:r>
              <a:rPr lang="en-US" sz="2400" dirty="0"/>
              <a:t> d</a:t>
            </a:r>
            <a:r>
              <a:rPr lang="en-US" sz="2400" baseline="30000" dirty="0"/>
              <a:t>-1</a:t>
            </a:r>
            <a:r>
              <a:rPr lang="en-US" sz="2400" dirty="0"/>
              <a:t>), </a:t>
            </a:r>
            <a:endParaRPr lang="en-US" sz="2400" dirty="0" smtClean="0"/>
          </a:p>
          <a:p>
            <a:r>
              <a:rPr lang="en-US" sz="2400" i="1" dirty="0" smtClean="0"/>
              <a:t>X1 </a:t>
            </a:r>
            <a:r>
              <a:rPr lang="en-US" sz="2400" dirty="0"/>
              <a:t>is copepod density (no. l</a:t>
            </a:r>
            <a:r>
              <a:rPr lang="en-US" sz="2400" baseline="30000" dirty="0"/>
              <a:t>-1</a:t>
            </a:r>
            <a:r>
              <a:rPr lang="en-US" sz="2400" dirty="0"/>
              <a:t>), </a:t>
            </a:r>
            <a:endParaRPr lang="en-US" sz="2400" dirty="0" smtClean="0"/>
          </a:p>
          <a:p>
            <a:r>
              <a:rPr lang="en-US" sz="2400" i="1" dirty="0" smtClean="0"/>
              <a:t>X2 </a:t>
            </a:r>
            <a:r>
              <a:rPr lang="en-US" sz="2400" dirty="0"/>
              <a:t>is </a:t>
            </a:r>
            <a:r>
              <a:rPr lang="en-US" sz="2400" dirty="0" smtClean="0"/>
              <a:t>sea nettle bell (</a:t>
            </a:r>
            <a:r>
              <a:rPr lang="en-US" sz="2400" dirty="0"/>
              <a:t>mm), </a:t>
            </a:r>
            <a:endParaRPr lang="en-US" sz="2400" dirty="0" smtClean="0"/>
          </a:p>
          <a:p>
            <a:r>
              <a:rPr lang="en-US" sz="2400" i="1" dirty="0" smtClean="0"/>
              <a:t>X3 </a:t>
            </a:r>
            <a:r>
              <a:rPr lang="en-US" sz="2400" dirty="0"/>
              <a:t>is temperature (°C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54675" y="49530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2) Convert to population ingestion </a:t>
            </a:r>
            <a:r>
              <a:rPr lang="en-US" sz="2400" dirty="0"/>
              <a:t>rate </a:t>
            </a:r>
            <a:r>
              <a:rPr lang="en-US" sz="2400" dirty="0" smtClean="0"/>
              <a:t>(no. copes eaten m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 </a:t>
            </a:r>
            <a:r>
              <a:rPr lang="en-US" sz="2400" dirty="0"/>
              <a:t>d</a:t>
            </a:r>
            <a:r>
              <a:rPr lang="en-US" sz="2400" baseline="30000" dirty="0"/>
              <a:t>-1</a:t>
            </a:r>
            <a:r>
              <a:rPr lang="en-US" sz="2400" dirty="0"/>
              <a:t>) by </a:t>
            </a:r>
            <a:r>
              <a:rPr lang="en-US" sz="2400" dirty="0" smtClean="0"/>
              <a:t>multiplying </a:t>
            </a:r>
            <a:r>
              <a:rPr lang="en-US" sz="2400" dirty="0"/>
              <a:t>by the sea nettle density (</a:t>
            </a:r>
            <a:r>
              <a:rPr lang="en-US" sz="2400" dirty="0" smtClean="0"/>
              <a:t>no. m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16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5400000">
            <a:off x="4076700" y="2019300"/>
            <a:ext cx="1143000" cy="8534400"/>
            <a:chOff x="228600" y="838200"/>
            <a:chExt cx="884246" cy="5748969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56" t="4860" r="11148"/>
            <a:stretch>
              <a:fillRect/>
            </a:stretch>
          </p:blipFill>
          <p:spPr bwMode="auto">
            <a:xfrm rot="10800000">
              <a:off x="228600" y="2057400"/>
              <a:ext cx="838200" cy="101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8100" y="1028702"/>
              <a:ext cx="1219202" cy="838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114800"/>
              <a:ext cx="884246" cy="77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3048000"/>
              <a:ext cx="838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791200"/>
              <a:ext cx="829135" cy="795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90502" y="4914898"/>
              <a:ext cx="914399" cy="838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pPr algn="ctr" fontAlgn="base"/>
            <a:r>
              <a:rPr lang="en-US" altLang="zh-TW" sz="4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Gelatinous </a:t>
            </a:r>
            <a:r>
              <a:rPr lang="en-US" altLang="zh-TW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Zooplankton </a:t>
            </a:r>
            <a:r>
              <a:rPr lang="en-US" altLang="zh-TW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Abundance</a:t>
            </a:r>
            <a:endParaRPr lang="zh-TW" altLang="zh-TW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8800" y="6550223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i="1" dirty="0" smtClean="0">
                <a:latin typeface="Times New Roman" pitchFamily="18" charset="0"/>
                <a:cs typeface="Times New Roman" pitchFamily="18" charset="0"/>
              </a:rPr>
              <a:t>Mnemiopsis</a:t>
            </a:r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i="1" dirty="0" smtClean="0">
                <a:latin typeface="Times New Roman" pitchFamily="18" charset="0"/>
                <a:cs typeface="Times New Roman" pitchFamily="18" charset="0"/>
              </a:rPr>
              <a:t>leidyi</a:t>
            </a:r>
            <a:endParaRPr lang="zh-TW" alt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7315200" y="6550223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i="1" dirty="0" err="1" smtClean="0">
                <a:latin typeface="Times New Roman" pitchFamily="18" charset="0"/>
                <a:cs typeface="Times New Roman" pitchFamily="18" charset="0"/>
              </a:rPr>
              <a:t>Cyanea</a:t>
            </a:r>
            <a:r>
              <a:rPr lang="en-US" altLang="zh-TW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i="1" dirty="0" err="1" smtClean="0">
                <a:latin typeface="Times New Roman" pitchFamily="18" charset="0"/>
                <a:cs typeface="Times New Roman" pitchFamily="18" charset="0"/>
              </a:rPr>
              <a:t>capillata</a:t>
            </a:r>
            <a:endParaRPr lang="zh-TW" alt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8600" y="6596390"/>
            <a:ext cx="16273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i="1" dirty="0" err="1" smtClean="0">
                <a:latin typeface="Times New Roman" pitchFamily="18" charset="0"/>
                <a:cs typeface="Times New Roman" pitchFamily="18" charset="0"/>
              </a:rPr>
              <a:t>Chrysaora</a:t>
            </a:r>
            <a:r>
              <a:rPr lang="en-US" altLang="zh-TW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100" i="1" dirty="0" err="1" smtClean="0">
                <a:latin typeface="Times New Roman" pitchFamily="18" charset="0"/>
                <a:cs typeface="Times New Roman" pitchFamily="18" charset="0"/>
              </a:rPr>
              <a:t>quinquecirrha</a:t>
            </a:r>
            <a:endParaRPr lang="zh-TW" alt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95600" y="6581001"/>
            <a:ext cx="114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i="1" dirty="0" smtClean="0">
                <a:latin typeface="Times New Roman" pitchFamily="18" charset="0"/>
                <a:cs typeface="Times New Roman" pitchFamily="18" charset="0"/>
              </a:rPr>
              <a:t>Aurelia </a:t>
            </a:r>
            <a:r>
              <a:rPr lang="en-US" altLang="zh-TW" sz="1200" i="1" dirty="0" err="1" smtClean="0">
                <a:latin typeface="Times New Roman" pitchFamily="18" charset="0"/>
                <a:cs typeface="Times New Roman" pitchFamily="18" charset="0"/>
              </a:rPr>
              <a:t>labiata</a:t>
            </a:r>
            <a:endParaRPr lang="zh-TW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6596390"/>
            <a:ext cx="1143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i="1" dirty="0" err="1" smtClean="0">
                <a:latin typeface="Times New Roman" pitchFamily="18" charset="0"/>
                <a:cs typeface="Times New Roman" pitchFamily="18" charset="0"/>
              </a:rPr>
              <a:t>Nemopsis</a:t>
            </a:r>
            <a:r>
              <a:rPr lang="en-US" altLang="zh-TW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100" i="1" dirty="0" err="1" smtClean="0">
                <a:latin typeface="Times New Roman" pitchFamily="18" charset="0"/>
                <a:cs typeface="Times New Roman" pitchFamily="18" charset="0"/>
              </a:rPr>
              <a:t>bachei</a:t>
            </a:r>
            <a:endParaRPr lang="zh-TW" alt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0" y="6581001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i="1" dirty="0" err="1" smtClean="0">
                <a:latin typeface="Times New Roman" pitchFamily="18" charset="0"/>
                <a:cs typeface="Times New Roman" pitchFamily="18" charset="0"/>
              </a:rPr>
              <a:t>Beroe</a:t>
            </a:r>
            <a:r>
              <a:rPr lang="en-US" altLang="zh-TW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200" i="1" dirty="0" err="1" smtClean="0">
                <a:latin typeface="Times New Roman" pitchFamily="18" charset="0"/>
                <a:cs typeface="Times New Roman" pitchFamily="18" charset="0"/>
              </a:rPr>
              <a:t>ovata</a:t>
            </a:r>
            <a:endParaRPr lang="zh-TW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999" y="1066800"/>
            <a:ext cx="860923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224155"/>
              </p:ext>
            </p:extLst>
          </p:nvPr>
        </p:nvGraphicFramePr>
        <p:xfrm>
          <a:off x="-3928" y="6194"/>
          <a:ext cx="4581525" cy="33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SPW 10.0 Graph" r:id="rId3" imgW="6269760" imgH="4528800" progId="SigmaPlotGraphicObject.9">
                  <p:embed/>
                </p:oleObj>
              </mc:Choice>
              <mc:Fallback>
                <p:oleObj name="SPW 10.0 Graph" r:id="rId3" imgW="6269760" imgH="452880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928" y="6194"/>
                        <a:ext cx="4581525" cy="330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655452"/>
              </p:ext>
            </p:extLst>
          </p:nvPr>
        </p:nvGraphicFramePr>
        <p:xfrm>
          <a:off x="0" y="3657600"/>
          <a:ext cx="4439411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SPW 10.0 Graph" r:id="rId5" imgW="6233400" imgH="4494240" progId="SigmaPlotGraphicObject.9">
                  <p:embed/>
                </p:oleObj>
              </mc:Choice>
              <mc:Fallback>
                <p:oleObj name="SPW 10.0 Graph" r:id="rId5" imgW="6233400" imgH="449424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657600"/>
                        <a:ext cx="4439411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588792"/>
              </p:ext>
            </p:extLst>
          </p:nvPr>
        </p:nvGraphicFramePr>
        <p:xfrm>
          <a:off x="4577597" y="34159"/>
          <a:ext cx="4422454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SPW 10.0 Graph" r:id="rId7" imgW="6209640" imgH="4494240" progId="SigmaPlotGraphicObject.9">
                  <p:embed/>
                </p:oleObj>
              </mc:Choice>
              <mc:Fallback>
                <p:oleObj name="SPW 10.0 Graph" r:id="rId7" imgW="6209640" imgH="449424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7597" y="34159"/>
                        <a:ext cx="4422454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009906"/>
              </p:ext>
            </p:extLst>
          </p:nvPr>
        </p:nvGraphicFramePr>
        <p:xfrm>
          <a:off x="4577597" y="3581400"/>
          <a:ext cx="4527751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SPW 10.0 Graph" r:id="rId9" imgW="6209640" imgH="4494240" progId="SigmaPlotGraphicObject.9">
                  <p:embed/>
                </p:oleObj>
              </mc:Choice>
              <mc:Fallback>
                <p:oleObj name="SPW 10.0 Graph" r:id="rId9" imgW="6209640" imgH="449424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7597" y="3581400"/>
                        <a:ext cx="4527751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81400" y="3124200"/>
            <a:ext cx="260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Jelly Abundance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74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434956"/>
              </p:ext>
            </p:extLst>
          </p:nvPr>
        </p:nvGraphicFramePr>
        <p:xfrm>
          <a:off x="0" y="175456"/>
          <a:ext cx="4572000" cy="326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SPW 10.0 Graph" r:id="rId3" imgW="6269760" imgH="4478400" progId="SigmaPlotGraphicObject.9">
                  <p:embed/>
                </p:oleObj>
              </mc:Choice>
              <mc:Fallback>
                <p:oleObj name="SPW 10.0 Graph" r:id="rId3" imgW="6269760" imgH="447840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75456"/>
                        <a:ext cx="4572000" cy="3266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88709"/>
              </p:ext>
            </p:extLst>
          </p:nvPr>
        </p:nvGraphicFramePr>
        <p:xfrm>
          <a:off x="0" y="3435239"/>
          <a:ext cx="4565979" cy="326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SPW 10.0 Graph" r:id="rId5" imgW="6269760" imgH="4478400" progId="SigmaPlotGraphicObject.9">
                  <p:embed/>
                </p:oleObj>
              </mc:Choice>
              <mc:Fallback>
                <p:oleObj name="SPW 10.0 Graph" r:id="rId5" imgW="6269760" imgH="447840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435239"/>
                        <a:ext cx="4565979" cy="3261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79" y="228600"/>
            <a:ext cx="4407228" cy="315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55" y="3581400"/>
            <a:ext cx="4362559" cy="312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68993" y="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/>
              <a:t>Mnemiopsis</a:t>
            </a:r>
            <a:r>
              <a:rPr lang="en-US" sz="2800" b="1" dirty="0" smtClean="0"/>
              <a:t> clearance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753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04800"/>
            <a:ext cx="8839200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Done</a:t>
            </a:r>
            <a:r>
              <a:rPr lang="en-US" sz="3200" dirty="0"/>
              <a:t>: </a:t>
            </a:r>
            <a:endParaRPr lang="en-US" sz="3200" dirty="0" smtClean="0"/>
          </a:p>
          <a:p>
            <a:endParaRPr lang="en-US" sz="10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i="1" dirty="0" smtClean="0"/>
              <a:t>Mnemiopsis </a:t>
            </a:r>
            <a:r>
              <a:rPr lang="en-US" sz="3200" dirty="0" smtClean="0"/>
              <a:t>abundance &amp; volumes by layer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i="1" dirty="0" smtClean="0"/>
              <a:t>Chrysaora </a:t>
            </a:r>
            <a:r>
              <a:rPr lang="en-US" sz="3200" dirty="0"/>
              <a:t>abundance &amp; volumes by layer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i="1" dirty="0" smtClean="0"/>
              <a:t>Mnemiopsis </a:t>
            </a:r>
            <a:r>
              <a:rPr lang="en-US" sz="3200" dirty="0" smtClean="0"/>
              <a:t>population </a:t>
            </a:r>
            <a:r>
              <a:rPr lang="en-US" sz="3200" dirty="0"/>
              <a:t>clearance </a:t>
            </a:r>
            <a:r>
              <a:rPr lang="en-US" sz="3200" dirty="0" smtClean="0"/>
              <a:t>rates </a:t>
            </a:r>
          </a:p>
          <a:p>
            <a:endParaRPr lang="en-US" sz="3200" dirty="0"/>
          </a:p>
          <a:p>
            <a:r>
              <a:rPr lang="en-US" sz="3200" u="sng" dirty="0" smtClean="0"/>
              <a:t>To do:</a:t>
            </a:r>
          </a:p>
          <a:p>
            <a:endParaRPr lang="en-US" sz="1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Convert </a:t>
            </a:r>
            <a:r>
              <a:rPr lang="en-US" sz="3200" i="1" dirty="0" smtClean="0"/>
              <a:t>Mnemiopsis</a:t>
            </a:r>
            <a:r>
              <a:rPr lang="en-US" sz="3200" dirty="0" smtClean="0"/>
              <a:t> clearance rates </a:t>
            </a:r>
            <a:r>
              <a:rPr lang="en-US" sz="3200" dirty="0"/>
              <a:t>to ingestion of </a:t>
            </a:r>
            <a:r>
              <a:rPr lang="en-US" sz="3200" i="1" dirty="0"/>
              <a:t>A. </a:t>
            </a:r>
            <a:r>
              <a:rPr lang="en-US" sz="3200" i="1" dirty="0" err="1"/>
              <a:t>tonsa</a:t>
            </a:r>
            <a:r>
              <a:rPr lang="en-US" sz="3200" dirty="0"/>
              <a:t> </a:t>
            </a:r>
            <a:r>
              <a:rPr lang="en-US" sz="3200" dirty="0" smtClean="0"/>
              <a:t>per layer (need copepod densities </a:t>
            </a:r>
            <a:r>
              <a:rPr lang="en-US" sz="3200" dirty="0"/>
              <a:t>by layer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Estimate </a:t>
            </a:r>
            <a:r>
              <a:rPr lang="en-US" sz="3200" i="1" dirty="0"/>
              <a:t>A. </a:t>
            </a:r>
            <a:r>
              <a:rPr lang="en-US" sz="3200" i="1" dirty="0" err="1"/>
              <a:t>tonsa</a:t>
            </a:r>
            <a:r>
              <a:rPr lang="en-US" sz="3200" i="1" dirty="0"/>
              <a:t> </a:t>
            </a:r>
            <a:r>
              <a:rPr lang="en-US" sz="3200" dirty="0" smtClean="0"/>
              <a:t>ingestion by </a:t>
            </a:r>
            <a:r>
              <a:rPr lang="en-US" sz="3200" i="1" dirty="0" smtClean="0"/>
              <a:t>Chrysaora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(</a:t>
            </a:r>
            <a:r>
              <a:rPr lang="en-US" sz="3200" dirty="0"/>
              <a:t>need copepod densities </a:t>
            </a:r>
            <a:r>
              <a:rPr lang="en-US" sz="3200" dirty="0" smtClean="0"/>
              <a:t>&amp; temperatures by layer)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endParaRPr lang="en-US" sz="3200" dirty="0"/>
          </a:p>
        </p:txBody>
      </p:sp>
      <p:pic>
        <p:nvPicPr>
          <p:cNvPr id="5122" name="Picture 2" descr="C:\Users\md368\AppData\Local\Microsoft\Windows\Temporary Internet Files\Content.IE5\T6BLBFLK\MC9004331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46" y="1524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d368\AppData\Local\Microsoft\Windows\Temporary Internet Files\Content.IE5\Q2AHPEOW\MM90028403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59" y="2777081"/>
            <a:ext cx="790575" cy="75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208</Words>
  <Application>Microsoft Office PowerPoint</Application>
  <PresentationFormat>On-screen Show (4:3)</PresentationFormat>
  <Paragraphs>49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SigmaPlot 10.0 Graph</vt:lpstr>
      <vt:lpstr>Mortality by Gelatinous Zooplankton </vt:lpstr>
      <vt:lpstr>Predation Rate Calculations</vt:lpstr>
      <vt:lpstr>Predation Rate Calculations</vt:lpstr>
      <vt:lpstr>Gelatinous Zooplankton Abundance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Beth Decker</dc:creator>
  <cp:lastModifiedBy>Mary Beth Decker</cp:lastModifiedBy>
  <cp:revision>73</cp:revision>
  <dcterms:created xsi:type="dcterms:W3CDTF">2012-12-06T06:39:40Z</dcterms:created>
  <dcterms:modified xsi:type="dcterms:W3CDTF">2012-12-06T16:37:20Z</dcterms:modified>
</cp:coreProperties>
</file>